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37"/>
  </p:notesMasterIdLst>
  <p:handoutMasterIdLst>
    <p:handoutMasterId r:id="rId38"/>
  </p:handoutMasterIdLst>
  <p:sldIdLst>
    <p:sldId id="286" r:id="rId9"/>
    <p:sldId id="312" r:id="rId10"/>
    <p:sldId id="347" r:id="rId11"/>
    <p:sldId id="362" r:id="rId12"/>
    <p:sldId id="350" r:id="rId13"/>
    <p:sldId id="359" r:id="rId14"/>
    <p:sldId id="351" r:id="rId15"/>
    <p:sldId id="360" r:id="rId16"/>
    <p:sldId id="352" r:id="rId17"/>
    <p:sldId id="353" r:id="rId18"/>
    <p:sldId id="354" r:id="rId19"/>
    <p:sldId id="355" r:id="rId20"/>
    <p:sldId id="366" r:id="rId21"/>
    <p:sldId id="361" r:id="rId22"/>
    <p:sldId id="357" r:id="rId23"/>
    <p:sldId id="338" r:id="rId24"/>
    <p:sldId id="363" r:id="rId25"/>
    <p:sldId id="365" r:id="rId26"/>
    <p:sldId id="364" r:id="rId27"/>
    <p:sldId id="358" r:id="rId28"/>
    <p:sldId id="344" r:id="rId29"/>
    <p:sldId id="346" r:id="rId30"/>
    <p:sldId id="337" r:id="rId31"/>
    <p:sldId id="340" r:id="rId32"/>
    <p:sldId id="341" r:id="rId33"/>
    <p:sldId id="342" r:id="rId34"/>
    <p:sldId id="343" r:id="rId35"/>
    <p:sldId id="301" r:id="rId36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8F3DA-CE62-408C-8297-C3486CD7C5E0}" v="2" dt="2022-08-06T17:43:29.808"/>
    <p1510:client id="{C64E5B7A-D61A-4671-A8B7-33ECA5735BCA}" v="80" dt="2022-08-11T00:14:3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 autoAdjust="0"/>
    <p:restoredTop sz="94660"/>
  </p:normalViewPr>
  <p:slideViewPr>
    <p:cSldViewPr snapToGrid="0">
      <p:cViewPr varScale="1">
        <p:scale>
          <a:sx n="57" d="100"/>
          <a:sy n="57" d="100"/>
        </p:scale>
        <p:origin x="228" y="36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C64E5B7A-D61A-4671-A8B7-33ECA5735BCA}"/>
    <pc:docChg chg="modSld">
      <pc:chgData name="Steissberg, Todd E CIV USARMY CEERD-EL (USA)" userId="S::todd.e.steissberg@usace.army.mil::7f67b811-0eb4-4751-9e4a-fa9f270e94fa" providerId="AD" clId="Web-{C64E5B7A-D61A-4671-A8B7-33ECA5735BCA}" dt="2022-08-11T00:14:38.495" v="77" actId="20577"/>
      <pc:docMkLst>
        <pc:docMk/>
      </pc:docMkLst>
      <pc:sldChg chg="modSp">
        <pc:chgData name="Steissberg, Todd E CIV USARMY CEERD-EL (USA)" userId="S::todd.e.steissberg@usace.army.mil::7f67b811-0eb4-4751-9e4a-fa9f270e94fa" providerId="AD" clId="Web-{C64E5B7A-D61A-4671-A8B7-33ECA5735BCA}" dt="2022-08-11T00:13:28.007" v="65" actId="1076"/>
        <pc:sldMkLst>
          <pc:docMk/>
          <pc:sldMk cId="1334107528" sldId="337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3:21.210" v="63" actId="20577"/>
          <ac:spMkLst>
            <pc:docMk/>
            <pc:sldMk cId="1334107528" sldId="337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3:28.007" v="65" actId="1076"/>
          <ac:picMkLst>
            <pc:docMk/>
            <pc:sldMk cId="1334107528" sldId="337"/>
            <ac:picMk id="8" creationId="{7FE1DF05-D37F-C28B-AC62-87CC85B0C1C0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02.847" v="49" actId="1076"/>
        <pc:sldMkLst>
          <pc:docMk/>
          <pc:sldMk cId="3253597811" sldId="338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1:56.112" v="47"/>
          <ac:spMkLst>
            <pc:docMk/>
            <pc:sldMk cId="3253597811" sldId="338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2:02.847" v="49" actId="1076"/>
          <ac:picMkLst>
            <pc:docMk/>
            <pc:sldMk cId="3253597811" sldId="338"/>
            <ac:picMk id="8" creationId="{5D948A9E-7AA8-C32B-F24B-351DCEBED0D0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12:00.972" v="48" actId="1076"/>
          <ac:picMkLst>
            <pc:docMk/>
            <pc:sldMk cId="3253597811" sldId="338"/>
            <ac:picMk id="10" creationId="{5D339A52-FDF4-20F1-48D0-6FDFC3875062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3:36.898" v="66"/>
        <pc:sldMkLst>
          <pc:docMk/>
          <pc:sldMk cId="2065671625" sldId="340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3:36.898" v="66"/>
          <ac:spMkLst>
            <pc:docMk/>
            <pc:sldMk cId="2065671625" sldId="340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3:56.790" v="69" actId="1076"/>
        <pc:sldMkLst>
          <pc:docMk/>
          <pc:sldMk cId="4085881712" sldId="341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3:47.524" v="67"/>
          <ac:spMkLst>
            <pc:docMk/>
            <pc:sldMk cId="4085881712" sldId="341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13:56.790" v="69" actId="1076"/>
          <ac:spMkLst>
            <pc:docMk/>
            <pc:sldMk cId="4085881712" sldId="341"/>
            <ac:spMk id="4" creationId="{B1F4D515-3F40-069D-77A9-E4D3732ED01A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3:56.790" v="68" actId="1076"/>
          <ac:picMkLst>
            <pc:docMk/>
            <pc:sldMk cId="4085881712" sldId="341"/>
            <ac:picMk id="3" creationId="{15F3D14A-5E6A-66F5-A1E5-5191D49DFC19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4:31.073" v="75" actId="20577"/>
        <pc:sldMkLst>
          <pc:docMk/>
          <pc:sldMk cId="557956259" sldId="342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4:31.073" v="75" actId="20577"/>
          <ac:spMkLst>
            <pc:docMk/>
            <pc:sldMk cId="557956259" sldId="342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14:25.166" v="74" actId="1076"/>
          <ac:spMkLst>
            <pc:docMk/>
            <pc:sldMk cId="557956259" sldId="342"/>
            <ac:spMk id="7" creationId="{A0B12478-FD16-4AC8-B1F4-F86D43AB7749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4:16.104" v="73" actId="1076"/>
          <ac:picMkLst>
            <pc:docMk/>
            <pc:sldMk cId="557956259" sldId="342"/>
            <ac:picMk id="3" creationId="{2E01160B-022E-8ACE-185F-70678A37171B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4:38.495" v="77" actId="20577"/>
        <pc:sldMkLst>
          <pc:docMk/>
          <pc:sldMk cId="653401326" sldId="343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4:38.495" v="77" actId="20577"/>
          <ac:spMkLst>
            <pc:docMk/>
            <pc:sldMk cId="653401326" sldId="343"/>
            <ac:spMk id="9" creationId="{AC938598-1333-3648-2999-BBB002D03757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58.412" v="58" actId="1076"/>
        <pc:sldMkLst>
          <pc:docMk/>
          <pc:sldMk cId="1387448386" sldId="344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2:51.240" v="56" actId="20577"/>
          <ac:spMkLst>
            <pc:docMk/>
            <pc:sldMk cId="1387448386" sldId="344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2:58.412" v="58" actId="1076"/>
          <ac:picMkLst>
            <pc:docMk/>
            <pc:sldMk cId="1387448386" sldId="344"/>
            <ac:picMk id="5" creationId="{DEA305B0-4B44-6C09-A018-B61B3D5F5291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3:14.507" v="61" actId="20577"/>
        <pc:sldMkLst>
          <pc:docMk/>
          <pc:sldMk cId="2609931130" sldId="346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3:14.507" v="61" actId="20577"/>
          <ac:spMkLst>
            <pc:docMk/>
            <pc:sldMk cId="2609931130" sldId="346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13:09.116" v="60" actId="1076"/>
          <ac:spMkLst>
            <pc:docMk/>
            <pc:sldMk cId="2609931130" sldId="346"/>
            <ac:spMk id="6" creationId="{3A3AA43E-9D94-18F9-8EA2-9A27055005C5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3:09.116" v="59" actId="1076"/>
          <ac:picMkLst>
            <pc:docMk/>
            <pc:sldMk cId="2609931130" sldId="346"/>
            <ac:picMk id="5" creationId="{BCE16456-33FD-C23D-F3E8-B2A6D9AA7A2C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6:32.065" v="3"/>
        <pc:sldMkLst>
          <pc:docMk/>
          <pc:sldMk cId="3144980465" sldId="347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6:32.065" v="3"/>
          <ac:spMkLst>
            <pc:docMk/>
            <pc:sldMk cId="3144980465" sldId="347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5:50.079" v="0" actId="1076"/>
          <ac:picMkLst>
            <pc:docMk/>
            <pc:sldMk cId="3144980465" sldId="347"/>
            <ac:picMk id="7" creationId="{DB49DB27-E4C2-2534-C0F1-53C6592CBB8B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6:48.957" v="5"/>
        <pc:sldMkLst>
          <pc:docMk/>
          <pc:sldMk cId="2264769541" sldId="350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6:48.957" v="5"/>
          <ac:spMkLst>
            <pc:docMk/>
            <pc:sldMk cId="2264769541" sldId="350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7:25.959" v="8" actId="14100"/>
        <pc:sldMkLst>
          <pc:docMk/>
          <pc:sldMk cId="4217729301" sldId="351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7:17.443" v="7"/>
          <ac:spMkLst>
            <pc:docMk/>
            <pc:sldMk cId="4217729301" sldId="351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7:25.959" v="8" actId="14100"/>
          <ac:picMkLst>
            <pc:docMk/>
            <pc:sldMk cId="4217729301" sldId="351"/>
            <ac:picMk id="7" creationId="{CAB51B91-C6B0-E2C4-318E-E1AF085C0476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9:23.996" v="26" actId="1076"/>
        <pc:sldMkLst>
          <pc:docMk/>
          <pc:sldMk cId="162654156" sldId="352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7:57.585" v="11"/>
          <ac:spMkLst>
            <pc:docMk/>
            <pc:sldMk cId="162654156" sldId="352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09:22.433" v="25" actId="1076"/>
          <ac:spMkLst>
            <pc:docMk/>
            <pc:sldMk cId="162654156" sldId="352"/>
            <ac:spMk id="6" creationId="{6856FFF6-04A6-360A-940B-F1FF27D4BCC6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08:40.712" v="16" actId="1076"/>
          <ac:spMkLst>
            <pc:docMk/>
            <pc:sldMk cId="162654156" sldId="352"/>
            <ac:spMk id="7" creationId="{882F8EAF-200A-1654-F05D-11C162D63596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08:47.744" v="20" actId="1076"/>
          <ac:spMkLst>
            <pc:docMk/>
            <pc:sldMk cId="162654156" sldId="352"/>
            <ac:spMk id="9" creationId="{F60D351B-4615-510C-A5FF-60790C123D82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9:23.996" v="26" actId="1076"/>
          <ac:picMkLst>
            <pc:docMk/>
            <pc:sldMk cId="162654156" sldId="352"/>
            <ac:picMk id="4" creationId="{E6104D7B-867E-3C44-06FB-C62A388A66C0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08:47.791" v="21" actId="1076"/>
          <ac:picMkLst>
            <pc:docMk/>
            <pc:sldMk cId="162654156" sldId="352"/>
            <ac:picMk id="5" creationId="{B838B8CE-2375-917B-0305-2FED231ECA34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08:40.744" v="17" actId="1076"/>
          <ac:picMkLst>
            <pc:docMk/>
            <pc:sldMk cId="162654156" sldId="352"/>
            <ac:picMk id="10" creationId="{D0EE9579-C824-948C-5311-E2F37212BA51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08:52.963" v="22" actId="1076"/>
          <ac:picMkLst>
            <pc:docMk/>
            <pc:sldMk cId="162654156" sldId="352"/>
            <ac:picMk id="11" creationId="{E54FC898-979D-836F-A74E-3F906FECD4C6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9:44.356" v="28"/>
        <pc:sldMkLst>
          <pc:docMk/>
          <pc:sldMk cId="2904988949" sldId="353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9:44.356" v="28"/>
          <ac:spMkLst>
            <pc:docMk/>
            <pc:sldMk cId="2904988949" sldId="353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9:34.574" v="27" actId="1076"/>
          <ac:picMkLst>
            <pc:docMk/>
            <pc:sldMk cId="2904988949" sldId="353"/>
            <ac:picMk id="3" creationId="{29CA71E4-1E78-A5AD-22C7-FAB0476E00D0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9:54.403" v="29"/>
        <pc:sldMkLst>
          <pc:docMk/>
          <pc:sldMk cId="1487858783" sldId="354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9:54.403" v="29"/>
          <ac:spMkLst>
            <pc:docMk/>
            <pc:sldMk cId="1487858783" sldId="354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0:56.969" v="40" actId="14100"/>
        <pc:sldMkLst>
          <pc:docMk/>
          <pc:sldMk cId="2317185205" sldId="355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0:12.560" v="30"/>
          <ac:spMkLst>
            <pc:docMk/>
            <pc:sldMk cId="2317185205" sldId="355"/>
            <ac:spMk id="2" creationId="{00000000-0000-0000-0000-000000000000}"/>
          </ac:spMkLst>
        </pc:spChg>
        <pc:spChg chg="mod">
          <ac:chgData name="Steissberg, Todd E CIV USARMY CEERD-EL (USA)" userId="S::todd.e.steissberg@usace.army.mil::7f67b811-0eb4-4751-9e4a-fa9f270e94fa" providerId="AD" clId="Web-{C64E5B7A-D61A-4671-A8B7-33ECA5735BCA}" dt="2022-08-11T00:10:56.969" v="40" actId="14100"/>
          <ac:spMkLst>
            <pc:docMk/>
            <pc:sldMk cId="2317185205" sldId="355"/>
            <ac:spMk id="9" creationId="{14BC28C2-E19E-BE8A-860D-8C0B45125F8C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0:42.015" v="36" actId="1076"/>
          <ac:picMkLst>
            <pc:docMk/>
            <pc:sldMk cId="2317185205" sldId="355"/>
            <ac:picMk id="7" creationId="{A4CBA719-9059-5C98-9AFF-280363BC2B3D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10:47.687" v="38" actId="1076"/>
          <ac:picMkLst>
            <pc:docMk/>
            <pc:sldMk cId="2317185205" sldId="355"/>
            <ac:picMk id="10" creationId="{560C8AF4-6DD3-80EF-40A2-045E72666E12}"/>
          </ac:picMkLst>
        </pc:picChg>
        <pc:picChg chg="mod">
          <ac:chgData name="Steissberg, Todd E CIV USARMY CEERD-EL (USA)" userId="S::todd.e.steissberg@usace.army.mil::7f67b811-0eb4-4751-9e4a-fa9f270e94fa" providerId="AD" clId="Web-{C64E5B7A-D61A-4671-A8B7-33ECA5735BCA}" dt="2022-08-11T00:10:45.937" v="37" actId="1076"/>
          <ac:picMkLst>
            <pc:docMk/>
            <pc:sldMk cId="2317185205" sldId="355"/>
            <ac:picMk id="12" creationId="{2EE24004-E585-4F90-3E75-4A44B5B88E66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1:48.878" v="46"/>
        <pc:sldMkLst>
          <pc:docMk/>
          <pc:sldMk cId="1260966516" sldId="357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1:48.878" v="46"/>
          <ac:spMkLst>
            <pc:docMk/>
            <pc:sldMk cId="1260966516" sldId="357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44.130" v="55" actId="20577"/>
        <pc:sldMkLst>
          <pc:docMk/>
          <pc:sldMk cId="2583580229" sldId="358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2:44.130" v="55" actId="20577"/>
          <ac:spMkLst>
            <pc:docMk/>
            <pc:sldMk cId="2583580229" sldId="358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7:04.676" v="6"/>
        <pc:sldMkLst>
          <pc:docMk/>
          <pc:sldMk cId="3239517052" sldId="359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7:04.676" v="6"/>
          <ac:spMkLst>
            <pc:docMk/>
            <pc:sldMk cId="3239517052" sldId="359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6:09.627" v="2" actId="1076"/>
          <ac:picMkLst>
            <pc:docMk/>
            <pc:sldMk cId="3239517052" sldId="359"/>
            <ac:picMk id="7" creationId="{087067BF-600E-B50C-BAD9-C3DA30A7B95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7:46.772" v="10" actId="14100"/>
        <pc:sldMkLst>
          <pc:docMk/>
          <pc:sldMk cId="3547694410" sldId="360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7:37.084" v="9"/>
          <ac:spMkLst>
            <pc:docMk/>
            <pc:sldMk cId="3547694410" sldId="360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7:46.772" v="10" actId="14100"/>
          <ac:picMkLst>
            <pc:docMk/>
            <pc:sldMk cId="3547694410" sldId="360"/>
            <ac:picMk id="9" creationId="{58A1090E-C19A-A748-A9B1-2BCEEFFFE4E8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1:43.893" v="45"/>
        <pc:sldMkLst>
          <pc:docMk/>
          <pc:sldMk cId="2049025676" sldId="361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1:43.893" v="45"/>
          <ac:spMkLst>
            <pc:docMk/>
            <pc:sldMk cId="2049025676" sldId="361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1:28.252" v="44" actId="1076"/>
          <ac:picMkLst>
            <pc:docMk/>
            <pc:sldMk cId="2049025676" sldId="361"/>
            <ac:picMk id="12" creationId="{0E1EC46F-7BE4-6A37-8303-82C814828D7C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06:38.456" v="4"/>
        <pc:sldMkLst>
          <pc:docMk/>
          <pc:sldMk cId="936504644" sldId="362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06:38.456" v="4"/>
          <ac:spMkLst>
            <pc:docMk/>
            <pc:sldMk cId="936504644" sldId="362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05:57.095" v="1" actId="1076"/>
          <ac:picMkLst>
            <pc:docMk/>
            <pc:sldMk cId="936504644" sldId="362"/>
            <ac:picMk id="4" creationId="{306D5C89-5A38-B348-15D5-1D0E62EC46EA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14.910" v="50"/>
        <pc:sldMkLst>
          <pc:docMk/>
          <pc:sldMk cId="3956260796" sldId="363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2:14.910" v="50"/>
          <ac:spMkLst>
            <pc:docMk/>
            <pc:sldMk cId="3956260796" sldId="363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38.349" v="54" actId="20577"/>
        <pc:sldMkLst>
          <pc:docMk/>
          <pc:sldMk cId="1419315220" sldId="364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2:38.349" v="54" actId="20577"/>
          <ac:spMkLst>
            <pc:docMk/>
            <pc:sldMk cId="1419315220" sldId="364"/>
            <ac:spMk id="2" creationId="{00000000-0000-0000-0000-00000000000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2:30.708" v="52" actId="1076"/>
        <pc:sldMkLst>
          <pc:docMk/>
          <pc:sldMk cId="1830431421" sldId="365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2:25.286" v="51"/>
          <ac:spMkLst>
            <pc:docMk/>
            <pc:sldMk cId="1830431421" sldId="365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2:30.708" v="52" actId="1076"/>
          <ac:picMkLst>
            <pc:docMk/>
            <pc:sldMk cId="1830431421" sldId="365"/>
            <ac:picMk id="3" creationId="{0E253D7C-2C86-D8BC-44FE-E64C369FDE0D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C64E5B7A-D61A-4671-A8B7-33ECA5735BCA}" dt="2022-08-11T00:11:14.079" v="42" actId="14100"/>
        <pc:sldMkLst>
          <pc:docMk/>
          <pc:sldMk cId="3668421615" sldId="366"/>
        </pc:sldMkLst>
        <pc:spChg chg="mod">
          <ac:chgData name="Steissberg, Todd E CIV USARMY CEERD-EL (USA)" userId="S::todd.e.steissberg@usace.army.mil::7f67b811-0eb4-4751-9e4a-fa9f270e94fa" providerId="AD" clId="Web-{C64E5B7A-D61A-4671-A8B7-33ECA5735BCA}" dt="2022-08-11T00:11:09.391" v="41"/>
          <ac:spMkLst>
            <pc:docMk/>
            <pc:sldMk cId="3668421615" sldId="366"/>
            <ac:spMk id="2" creationId="{00000000-0000-0000-0000-000000000000}"/>
          </ac:spMkLst>
        </pc:spChg>
        <pc:picChg chg="mod">
          <ac:chgData name="Steissberg, Todd E CIV USARMY CEERD-EL (USA)" userId="S::todd.e.steissberg@usace.army.mil::7f67b811-0eb4-4751-9e4a-fa9f270e94fa" providerId="AD" clId="Web-{C64E5B7A-D61A-4671-A8B7-33ECA5735BCA}" dt="2022-08-11T00:11:14.079" v="42" actId="14100"/>
          <ac:picMkLst>
            <pc:docMk/>
            <pc:sldMk cId="3668421615" sldId="366"/>
            <ac:picMk id="3" creationId="{C6F169EE-9224-A192-ABB4-29520FB445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10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Zhonglong Zhang, PhD, PE, PH and Isaac Mudge, 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CE-QUAL-W2 Model Outputs</a:t>
            </a:r>
            <a:br>
              <a:rPr lang="en-US" sz="2400" dirty="0"/>
            </a:br>
            <a:r>
              <a:rPr lang="en-US" sz="2000" dirty="0"/>
              <a:t>Overview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Water Level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8D59-227D-1D0B-E295-262458E4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7" y="2302552"/>
            <a:ext cx="11176000" cy="3419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7CBF-3FE4-FB9F-6F8F-53CF7EBC2B24}"/>
              </a:ext>
            </a:extLst>
          </p:cNvPr>
          <p:cNvSpPr txBox="1"/>
          <p:nvPr/>
        </p:nvSpPr>
        <p:spPr>
          <a:xfrm>
            <a:off x="511307" y="1582581"/>
            <a:ext cx="1753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wl</a:t>
            </a:r>
            <a:r>
              <a:rPr lang="en-US" sz="2400" b="1" i="0" u="none" strike="noStrike" baseline="0" dirty="0">
                <a:latin typeface="+mn-lt"/>
              </a:rPr>
              <a:t>.csv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9F3D9-E8CB-3424-9008-21A5E127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79" y="1209057"/>
            <a:ext cx="7258050" cy="1009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CA71E4-1E78-A5AD-22C7-FAB0476E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83" y="3122921"/>
            <a:ext cx="5055292" cy="31510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9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Flow Balance Output: </a:t>
            </a:r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flowbal.csv</a:t>
            </a:r>
            <a:endParaRPr lang="en-US" sz="3600" dirty="0">
              <a:latin typeface="Arial"/>
              <a:ea typeface="DengXian" panose="02010600030101010101" pitchFamily="2" charset="-122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0A4A3-3A14-9721-4961-59B46E62C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3" y="1987552"/>
            <a:ext cx="11148801" cy="2699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810533-1D3E-3983-62A3-D06AD2259521}"/>
              </a:ext>
            </a:extLst>
          </p:cNvPr>
          <p:cNvSpPr/>
          <p:nvPr/>
        </p:nvSpPr>
        <p:spPr>
          <a:xfrm>
            <a:off x="10612193" y="1987553"/>
            <a:ext cx="995612" cy="2699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78D3EF-16A3-B107-BF13-51F706B8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4" y="4965031"/>
            <a:ext cx="7654686" cy="1003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9267FE-2F86-AFA7-7ED3-6A714B4D1DC2}"/>
              </a:ext>
            </a:extLst>
          </p:cNvPr>
          <p:cNvSpPr txBox="1"/>
          <p:nvPr/>
        </p:nvSpPr>
        <p:spPr>
          <a:xfrm>
            <a:off x="459004" y="1215317"/>
            <a:ext cx="1107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 err="1">
                <a:latin typeface="+mn-lt"/>
                <a:ea typeface="SimSun" panose="02010600030101010101" pitchFamily="2" charset="-122"/>
                <a:cs typeface="Georgia" panose="02040502050405020303" pitchFamily="18" charset="0"/>
              </a:rPr>
              <a:t>f</a:t>
            </a:r>
            <a:r>
              <a:rPr lang="en-US" sz="2400" kern="100" dirty="0" err="1">
                <a:effectLst/>
                <a:latin typeface="+mn-lt"/>
                <a:ea typeface="SimSun" panose="02010600030101010101" pitchFamily="2" charset="-122"/>
                <a:cs typeface="Georgia" panose="02040502050405020303" pitchFamily="18" charset="0"/>
              </a:rPr>
              <a:t>lowbal</a:t>
            </a:r>
            <a:r>
              <a:rPr lang="en-US" sz="2400" kern="100" dirty="0">
                <a:effectLst/>
                <a:latin typeface="+mn-lt"/>
                <a:ea typeface="SimSun" panose="02010600030101010101" pitchFamily="2" charset="-122"/>
                <a:cs typeface="Georgia" panose="02040502050405020303" pitchFamily="18" charset="0"/>
              </a:rPr>
              <a:t> output file list all flow balance parameters, such as volume in, out, etc.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78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N and P Mass Balance Output: </a:t>
            </a:r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massbal.csv</a:t>
            </a:r>
            <a:endParaRPr lang="en-US" sz="3600" dirty="0">
              <a:latin typeface="Arial"/>
              <a:ea typeface="DengXian" panose="02010600030101010101" pitchFamily="2" charset="-122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BA719-9059-5C98-9AFF-280363BC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2" y="1899637"/>
            <a:ext cx="10890200" cy="24931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BC28C2-E19E-BE8A-860D-8C0B45125F8C}"/>
              </a:ext>
            </a:extLst>
          </p:cNvPr>
          <p:cNvSpPr/>
          <p:nvPr/>
        </p:nvSpPr>
        <p:spPr>
          <a:xfrm>
            <a:off x="1290620" y="1904663"/>
            <a:ext cx="1030623" cy="24928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6A602-847C-75C4-47C8-6A3C9F9FBB7D}"/>
              </a:ext>
            </a:extLst>
          </p:cNvPr>
          <p:cNvSpPr txBox="1"/>
          <p:nvPr/>
        </p:nvSpPr>
        <p:spPr>
          <a:xfrm>
            <a:off x="406400" y="1081093"/>
            <a:ext cx="1117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This output option writes a summary of the N and P mass balance for each waterbody - </a:t>
            </a:r>
            <a:r>
              <a:rPr lang="en-US" dirty="0">
                <a:latin typeface="+mn-lt"/>
                <a:cs typeface="Calibri" panose="020F0502020204030204" pitchFamily="34" charset="0"/>
              </a:rPr>
              <a:t>cumulative N and P mass balance for all N/P sources/sinks.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24004-E585-4F90-3E75-4A44B5B8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36" y="4360009"/>
            <a:ext cx="6009086" cy="1124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C8AF4-6DD3-80EF-40A2-045E72666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36" y="5476322"/>
            <a:ext cx="6009086" cy="821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16BB4-E248-D0D4-6582-73C75EF7EFE5}"/>
              </a:ext>
            </a:extLst>
          </p:cNvPr>
          <p:cNvSpPr txBox="1"/>
          <p:nvPr/>
        </p:nvSpPr>
        <p:spPr>
          <a:xfrm>
            <a:off x="406400" y="4438285"/>
            <a:ext cx="480954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D</a:t>
            </a:r>
            <a:r>
              <a:rPr lang="en-US" sz="20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erived variables (TN, TP) are turned 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CPL output is turned 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MBC</a:t>
            </a:r>
            <a:r>
              <a:rPr lang="en-US" sz="2000" kern="100" dirty="0"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 - </a:t>
            </a:r>
            <a:r>
              <a:rPr lang="en-US" sz="20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 mass balance  is turned ON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NPBALC is turned ON</a:t>
            </a:r>
            <a:endParaRPr lang="en-US" sz="20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N and P Mass Balance Output: </a:t>
            </a:r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massbal.csv</a:t>
            </a:r>
            <a:endParaRPr lang="en-US" sz="3600" dirty="0">
              <a:latin typeface="Arial"/>
              <a:ea typeface="DengXian" panose="02010600030101010101" pitchFamily="2" charset="-122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169EE-9224-A192-ABB4-29520FB4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08" y="1094716"/>
            <a:ext cx="6979444" cy="50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2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Contour Plot Output: CPL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C42A9-7D4F-A365-71B5-90F079B6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4718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100" dirty="0"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The CPL output  file stores detailed output for all model segments (and layers) within each simulated waterbody and provide the information needed for developing both temporal and spatial model-data comparisons.</a:t>
            </a:r>
            <a:endParaRPr lang="en-US" sz="2400" b="0" dirty="0">
              <a:latin typeface="+mn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The CPL output file writes data in </a:t>
            </a:r>
            <a:r>
              <a:rPr lang="en-US" sz="2400" dirty="0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2-dimensional blocks </a:t>
            </a:r>
            <a:r>
              <a:rPr lang="en-US" sz="2400" b="0" dirty="0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for each output time interval by combining the sequence of segment and layer results in the vertical dimension (down) and the selected output variables in the horizontal dimension (across). </a:t>
            </a:r>
          </a:p>
          <a:p>
            <a:endParaRPr lang="en-US" sz="2000" b="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EC46F-7BE4-6A37-8303-82C81482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41" y="3937913"/>
            <a:ext cx="8471238" cy="22684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4902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W2Post – XXX.w2l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AB40D-604A-8C5B-D629-34F914F5F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1" y="2633346"/>
            <a:ext cx="5070484" cy="360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D483B9-572D-57FE-0BBC-C970C572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87" y="2633346"/>
            <a:ext cx="4034395" cy="3601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8CA05-F685-03E7-B141-38EECFEF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809" y="1239107"/>
            <a:ext cx="53340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W2Post: Color Contour Plots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39A52-FDF4-20F1-48D0-6FDFC387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771929"/>
            <a:ext cx="5585609" cy="3901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48A9E-7AA8-C32B-F24B-351DCEBE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56" y="1751139"/>
            <a:ext cx="5457545" cy="39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9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W2Post: Time Series Plot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B1040-3587-1A38-7ACF-1C250436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7" y="1168961"/>
            <a:ext cx="9152586" cy="49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W2Post: Animation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Animation_">
            <a:hlinkClick r:id="" action="ppaction://media"/>
            <a:extLst>
              <a:ext uri="{FF2B5EF4-FFF2-40B4-BE49-F238E27FC236}">
                <a16:creationId xmlns:a16="http://schemas.microsoft.com/office/drawing/2014/main" id="{0E253D7C-2C86-D8BC-44FE-E64C369FD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772" y="1146892"/>
            <a:ext cx="8363497" cy="4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3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/>
                <a:cs typeface="Calibri"/>
              </a:rPr>
              <a:t>W2Post: Bathymetry Data Viewer</a:t>
            </a:r>
            <a:endParaRPr lang="en-US">
              <a:latin typeface="Arial"/>
              <a:ea typeface="ＭＳ Ｐゴシック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46859-AA3C-A49F-19A0-8CBCFAD1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44" y="1081093"/>
            <a:ext cx="10159311" cy="50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1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9ADF-0425-06C9-F40C-5EC1D0D3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265647" cy="48625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Model outputs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Time series plot output 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Spreadsheet profile output 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Water quality kinetic flux output 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Withdrawal outflow 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Water level output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Flow balance output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N and P mass balance output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DSI W2Linkage File 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RESTART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1028700" lvl="1" indent="-457200"/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1028700" lvl="1" indent="-457200"/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Model (w2_v45_64.exe ) outputs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w2.wrn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W2.err</a:t>
            </a:r>
          </a:p>
          <a:p>
            <a:pPr marL="1028700" lvl="1" indent="-457200"/>
            <a:r>
              <a:rPr lang="en-US" sz="2400" b="0" dirty="0">
                <a:solidFill>
                  <a:schemeClr val="tx1"/>
                </a:solidFill>
                <a:latin typeface="+mn-lt"/>
              </a:rPr>
              <a:t>W2ErrorDump.csv</a:t>
            </a:r>
          </a:p>
          <a:p>
            <a:pPr marL="1028700" lvl="1" indent="-457200"/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Preprocessor (preW2-v45_64.exe ) outputs</a:t>
            </a:r>
          </a:p>
          <a:p>
            <a:pPr marL="1028700" lvl="1" indent="-457200"/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pre.opt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28700" lvl="1" indent="-457200"/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pre.wrn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  <a:p>
            <a:pPr marL="1028700" lvl="1" indent="-457200"/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pre.err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11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/>
                <a:cs typeface="Calibri"/>
              </a:rPr>
              <a:t>Restart and Snapshot Print</a:t>
            </a:r>
            <a:endParaRPr lang="en-US">
              <a:latin typeface="Arial"/>
              <a:ea typeface="DengXian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2F6774-43F1-6F0E-F6B5-96200AD407C0}"/>
              </a:ext>
            </a:extLst>
          </p:cNvPr>
          <p:cNvSpPr txBox="1">
            <a:spLocks/>
          </p:cNvSpPr>
          <p:nvPr/>
        </p:nvSpPr>
        <p:spPr>
          <a:xfrm>
            <a:off x="2822020" y="1182959"/>
            <a:ext cx="6540500" cy="34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DengXian" panose="02010600030101010101" pitchFamily="2" charset="-122"/>
              </a:rPr>
              <a:t> RESTART</a:t>
            </a: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3D8B7-2A40-9BBA-90B5-D61D907F6F6B}"/>
              </a:ext>
            </a:extLst>
          </p:cNvPr>
          <p:cNvSpPr txBox="1"/>
          <p:nvPr/>
        </p:nvSpPr>
        <p:spPr>
          <a:xfrm>
            <a:off x="2822020" y="4034090"/>
            <a:ext cx="6540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SNP PRINT - Snapshot print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D5C1E-6151-2209-88CC-16B97D83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20" y="4453721"/>
            <a:ext cx="6540500" cy="145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045F5-23FF-8C5B-EB6B-0331BF84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0" y="1527810"/>
            <a:ext cx="6540500" cy="20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/>
                <a:cs typeface="Calibri"/>
              </a:rPr>
              <a:t>Runtime Errors: w2.err</a:t>
            </a:r>
            <a:endParaRPr lang="en-US">
              <a:latin typeface="Arial"/>
              <a:ea typeface="DengXian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305B0-4B44-6C09-A018-B61B3D5F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8" y="1628125"/>
            <a:ext cx="10870700" cy="2730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A94C56-E316-B044-363D-40FB9684F709}"/>
              </a:ext>
            </a:extLst>
          </p:cNvPr>
          <p:cNvSpPr/>
          <p:nvPr/>
        </p:nvSpPr>
        <p:spPr>
          <a:xfrm>
            <a:off x="960504" y="1582761"/>
            <a:ext cx="6738898" cy="34578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4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/>
                <a:cs typeface="Calibri"/>
              </a:rPr>
              <a:t>Runtime Warnings: w2.wrn</a:t>
            </a:r>
            <a:endParaRPr lang="en-US">
              <a:latin typeface="Arial"/>
              <a:ea typeface="DengXian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16456-33FD-C23D-F3E8-B2A6D9AA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1524298"/>
            <a:ext cx="11137626" cy="37946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3AA43E-9D94-18F9-8EA2-9A27055005C5}"/>
              </a:ext>
            </a:extLst>
          </p:cNvPr>
          <p:cNvSpPr/>
          <p:nvPr/>
        </p:nvSpPr>
        <p:spPr>
          <a:xfrm>
            <a:off x="493535" y="3159937"/>
            <a:ext cx="7756960" cy="182418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rial"/>
                <a:ea typeface="DengXian"/>
                <a:cs typeface="Calibri"/>
              </a:rPr>
              <a:t>pre.opt</a:t>
            </a:r>
            <a:r>
              <a:rPr lang="en-US" sz="3600" dirty="0">
                <a:latin typeface="Arial"/>
                <a:ea typeface="DengXian"/>
                <a:cs typeface="Calibri"/>
              </a:rPr>
              <a:t>: Meteorological Data Summary</a:t>
            </a:r>
            <a:endParaRPr lang="en-US">
              <a:latin typeface="Arial"/>
              <a:ea typeface="DengXian"/>
              <a:cs typeface="Calibri"/>
            </a:endParaRP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7FE1DF05-D37F-C28B-AC62-87CC85B0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9" y="1509170"/>
            <a:ext cx="10823861" cy="3331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107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pre.opt</a:t>
            </a:r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: Summary Statistics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0CB21-89CC-1331-4B24-A21EB1EB2BEA}"/>
              </a:ext>
            </a:extLst>
          </p:cNvPr>
          <p:cNvSpPr txBox="1"/>
          <p:nvPr/>
        </p:nvSpPr>
        <p:spPr>
          <a:xfrm>
            <a:off x="393318" y="1081093"/>
            <a:ext cx="1117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+mn-lt"/>
                <a:ea typeface="DengXian" panose="02010600030101010101" pitchFamily="2" charset="-122"/>
              </a:rPr>
              <a:t>Summary statistics regarding inflows, temperatures, and inflow constituent concentrations</a:t>
            </a:r>
            <a:endParaRPr lang="en-US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E2658-E949-BC21-970C-4841533F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1" y="2102283"/>
            <a:ext cx="10931097" cy="376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67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pre.opt</a:t>
            </a:r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: Summary Statistics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3D14A-5E6A-66F5-A1E5-5191D49DF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48" y="2079008"/>
            <a:ext cx="9385639" cy="40641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F4D515-3F40-069D-77A9-E4D3732ED01A}"/>
              </a:ext>
            </a:extLst>
          </p:cNvPr>
          <p:cNvSpPr/>
          <p:nvPr/>
        </p:nvSpPr>
        <p:spPr>
          <a:xfrm>
            <a:off x="1478696" y="2738335"/>
            <a:ext cx="4316798" cy="64872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45B6E-2D14-CB85-8E51-73517F6E91B9}"/>
              </a:ext>
            </a:extLst>
          </p:cNvPr>
          <p:cNvSpPr txBox="1"/>
          <p:nvPr/>
        </p:nvSpPr>
        <p:spPr>
          <a:xfrm>
            <a:off x="515457" y="1081093"/>
            <a:ext cx="1117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buNone/>
              <a:defRPr sz="2000">
                <a:effectLst/>
                <a:latin typeface="+mn-lt"/>
                <a:ea typeface="DengXian" panose="02010600030101010101" pitchFamily="2" charset="-122"/>
              </a:defRPr>
            </a:lvl1pPr>
          </a:lstStyle>
          <a:p>
            <a:r>
              <a:rPr lang="en-US" sz="2400" dirty="0"/>
              <a:t>Summary statistics regarding inflows, temperatures, and inflow constituent concentrations for each branch and summed for each waterbody</a:t>
            </a:r>
          </a:p>
        </p:txBody>
      </p:sp>
    </p:spTree>
    <p:extLst>
      <p:ext uri="{BB962C8B-B14F-4D97-AF65-F5344CB8AC3E}">
        <p14:creationId xmlns:p14="http://schemas.microsoft.com/office/powerpoint/2010/main" val="408588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rial"/>
                <a:ea typeface="DengXian"/>
                <a:cs typeface="Calibri"/>
              </a:rPr>
              <a:t>pre.opt</a:t>
            </a:r>
            <a:r>
              <a:rPr lang="en-US" sz="3600" dirty="0">
                <a:latin typeface="Arial"/>
                <a:ea typeface="DengXian"/>
                <a:cs typeface="Calibri"/>
              </a:rPr>
              <a:t>: Summary Statistics</a:t>
            </a:r>
            <a:endParaRPr lang="en-US">
              <a:latin typeface="Arial"/>
              <a:ea typeface="DengXian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1160B-022E-8ACE-185F-70678A37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40" y="2409141"/>
            <a:ext cx="9390612" cy="33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3DCB3-8003-41A2-2EB4-9FB581A3EE18}"/>
              </a:ext>
            </a:extLst>
          </p:cNvPr>
          <p:cNvSpPr txBox="1"/>
          <p:nvPr/>
        </p:nvSpPr>
        <p:spPr>
          <a:xfrm>
            <a:off x="456734" y="1085067"/>
            <a:ext cx="11175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buNone/>
              <a:defRPr sz="2000">
                <a:effectLst/>
                <a:latin typeface="+mn-lt"/>
                <a:ea typeface="DengXian" panose="02010600030101010101" pitchFamily="2" charset="-122"/>
              </a:defRPr>
            </a:lvl1pPr>
          </a:lstStyle>
          <a:p>
            <a:r>
              <a:rPr lang="en-US" sz="2400" dirty="0"/>
              <a:t>Summary statistics regarding inflows, temperatures, and inflow constituent concentrations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12478-FD16-4AC8-B1F4-F86D43AB7749}"/>
              </a:ext>
            </a:extLst>
          </p:cNvPr>
          <p:cNvSpPr/>
          <p:nvPr/>
        </p:nvSpPr>
        <p:spPr>
          <a:xfrm>
            <a:off x="3794216" y="2429474"/>
            <a:ext cx="3445679" cy="3995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5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23A9DD-0101-85CC-7717-50134C514107}"/>
              </a:ext>
            </a:extLst>
          </p:cNvPr>
          <p:cNvSpPr txBox="1"/>
          <p:nvPr/>
        </p:nvSpPr>
        <p:spPr>
          <a:xfrm>
            <a:off x="406401" y="1081093"/>
            <a:ext cx="11175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buNone/>
              <a:defRPr sz="2000">
                <a:effectLst/>
                <a:latin typeface="+mn-lt"/>
                <a:ea typeface="DengXian" panose="02010600030101010101" pitchFamily="2" charset="-122"/>
              </a:defRPr>
            </a:lvl1pPr>
          </a:lstStyle>
          <a:p>
            <a:r>
              <a:rPr lang="en-US" sz="2400" dirty="0"/>
              <a:t>Computed area-volume-elevation table, theoretical hydraulic residence at each elevation is included if the waterbody is a reservoir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F97E-6D3F-2E44-276F-8E432EB31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0" y="2438342"/>
            <a:ext cx="11176120" cy="22500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938598-1333-3648-2999-BBB002D0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rial"/>
                <a:ea typeface="DengXian"/>
                <a:cs typeface="Calibri"/>
              </a:rPr>
              <a:t>pre.opt</a:t>
            </a:r>
            <a:r>
              <a:rPr lang="en-US" sz="3600" dirty="0">
                <a:latin typeface="Arial"/>
                <a:ea typeface="DengXian"/>
                <a:cs typeface="Calibri"/>
              </a:rPr>
              <a:t>: Area-Volume-Elevation Table</a:t>
            </a:r>
            <a:endParaRPr lang="en-US">
              <a:latin typeface="Arial"/>
              <a:ea typeface="DengXi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40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1AF182D0-0F6D-0A39-F4C5-543A714F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02" y="898087"/>
            <a:ext cx="8168509" cy="53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TSR Plot – Time Series Output Plot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89E8-DAEB-A7A0-7E3E-E25309E1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5689600" cy="4718049"/>
          </a:xfrm>
        </p:spPr>
        <p:txBody>
          <a:bodyPr/>
          <a:lstStyle/>
          <a:p>
            <a:r>
              <a:rPr lang="en-US" sz="2400" b="0" dirty="0">
                <a:latin typeface="+mn-lt"/>
              </a:rPr>
              <a:t>A time series output file (csv) at a user specified segment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Active constituent concentrations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Derived constituent concentrations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Instantaneous kinetic flux rates (kg/d)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Instantaneous algae growth rate limitation fractions for P, N, and light [0 to 1] for each algal group.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D6601-196F-EF6A-0578-BBCA4D2E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7491"/>
            <a:ext cx="5370474" cy="4254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9DB27-E4C2-2534-C0F1-53C6592C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02" y="4371871"/>
            <a:ext cx="4639764" cy="18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TSR Plot – Time Series Output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DB137-0B11-5D29-5F9A-8DCB6389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231204"/>
            <a:ext cx="11176000" cy="2894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D5C89-5A38-B348-15D5-1D0E62EC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61" y="2905944"/>
            <a:ext cx="4655038" cy="3366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65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SPR Plot – Spreadsheet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5218C-6126-275E-8E6A-7A69F28D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90" y="1116153"/>
            <a:ext cx="6243496" cy="2987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EED37-1AAF-7603-6FC1-0005A2359F6A}"/>
              </a:ext>
            </a:extLst>
          </p:cNvPr>
          <p:cNvSpPr txBox="1"/>
          <p:nvPr/>
        </p:nvSpPr>
        <p:spPr>
          <a:xfrm>
            <a:off x="509021" y="1116153"/>
            <a:ext cx="47524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A spreadsheet profile output file (</a:t>
            </a:r>
            <a:r>
              <a:rPr lang="en-US" sz="2000" b="1" dirty="0">
                <a:effectLst/>
                <a:latin typeface="+mn-lt"/>
                <a:ea typeface="DengXian" panose="02010600030101010101" pitchFamily="2" charset="-122"/>
              </a:rPr>
              <a:t>spr.csv</a:t>
            </a:r>
            <a:r>
              <a:rPr lang="en-US" sz="2000" dirty="0">
                <a:effectLst/>
                <a:latin typeface="+mn-lt"/>
                <a:ea typeface="DengXian" panose="02010600030101010101" pitchFamily="2" charset="-122"/>
              </a:rPr>
              <a:t>) consists of variable name, Julian date, depth below water surface, elevation, and temperature and/or concentrations for the output segment. </a:t>
            </a:r>
            <a:endParaRPr lang="en-US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FB056-0B09-4F0A-07DE-CA8A0924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90" y="4246239"/>
            <a:ext cx="6243496" cy="1941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78388-F966-7FBA-F861-0F6805F6E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21" y="2942284"/>
            <a:ext cx="4333025" cy="3245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47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Fluxes – Water Quality Kinetic Flux Output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910F8EF-E262-EA05-54D6-9BB5E1602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0" y="1078441"/>
            <a:ext cx="5632445" cy="518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DEB2399-F36A-1B1A-ED74-732A9A553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24" y="1078441"/>
            <a:ext cx="5101390" cy="444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067BF-600E-B50C-BAD9-C3DA30A7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04" y="5156003"/>
            <a:ext cx="5063256" cy="11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Kflux-wb</a:t>
            </a:r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: kflux_</a:t>
            </a:r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wb</a:t>
            </a:r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#.opt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51B91-C6B0-E2C4-318E-E1AF085C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1" y="2168684"/>
            <a:ext cx="11021220" cy="3745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ABA0C-A530-A198-9286-7C10D62AEADF}"/>
              </a:ext>
            </a:extLst>
          </p:cNvPr>
          <p:cNvSpPr txBox="1"/>
          <p:nvPr/>
        </p:nvSpPr>
        <p:spPr>
          <a:xfrm>
            <a:off x="406400" y="1081093"/>
            <a:ext cx="1117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 err="1">
                <a:effectLst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Kflux-wb</a:t>
            </a:r>
            <a:r>
              <a:rPr lang="en-US" kern="100" dirty="0">
                <a:effectLst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 output option writes individual mass fluxes, sequentially, in </a:t>
            </a:r>
            <a:r>
              <a:rPr lang="en-US" b="1" kern="100" dirty="0">
                <a:effectLst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2-dimensional blocks </a:t>
            </a:r>
            <a:r>
              <a:rPr lang="en-US" kern="100" dirty="0">
                <a:effectLst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of data for each time interval for active segments and layers </a:t>
            </a:r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2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Waterbody Flux Output: flx_</a:t>
            </a:r>
            <a:r>
              <a:rPr lang="en-US" sz="3600" dirty="0" err="1">
                <a:latin typeface="Arial"/>
                <a:ea typeface="DengXian" panose="02010600030101010101" pitchFamily="2" charset="-122"/>
                <a:cs typeface="Arial"/>
              </a:rPr>
              <a:t>wb</a:t>
            </a:r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#.csv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A1090E-C19A-A748-A9B1-2BCEEFFFE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2" y="2464514"/>
            <a:ext cx="11039079" cy="28237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E998B-E817-CCBB-2650-D63D849FEE07}"/>
              </a:ext>
            </a:extLst>
          </p:cNvPr>
          <p:cNvSpPr txBox="1"/>
          <p:nvPr/>
        </p:nvSpPr>
        <p:spPr>
          <a:xfrm>
            <a:off x="406400" y="1081093"/>
            <a:ext cx="11175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kern="100" dirty="0" err="1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lx_wb</a:t>
            </a:r>
            <a:r>
              <a:rPr lang="en-US" kern="100" dirty="0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output files </a:t>
            </a:r>
            <a:r>
              <a:rPr lang="en-US" kern="1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en-US" kern="100" dirty="0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the waterbody-specific detailed mass balances for water quality constituent fluxes at the same level of temporal detail as CPL output.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769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rial"/>
                <a:ea typeface="DengXian" panose="02010600030101010101" pitchFamily="2" charset="-122"/>
                <a:cs typeface="Arial"/>
              </a:rPr>
              <a:t>Withdrawal Output – WITH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04D7B-867E-3C44-06FB-C62A388A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4" y="2708904"/>
            <a:ext cx="2869281" cy="34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8B8CE-2375-917B-0305-2FED231E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915" y="2708905"/>
            <a:ext cx="2810641" cy="347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6FFF6-04A6-360A-940B-F1FF27D4BCC6}"/>
              </a:ext>
            </a:extLst>
          </p:cNvPr>
          <p:cNvSpPr txBox="1"/>
          <p:nvPr/>
        </p:nvSpPr>
        <p:spPr>
          <a:xfrm>
            <a:off x="310168" y="2247239"/>
            <a:ext cx="2869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latin typeface="+mn-lt"/>
              </a:rPr>
              <a:t>qwo_#.csv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F8EAF-200A-1654-F05D-11C162D63596}"/>
              </a:ext>
            </a:extLst>
          </p:cNvPr>
          <p:cNvSpPr txBox="1"/>
          <p:nvPr/>
        </p:nvSpPr>
        <p:spPr>
          <a:xfrm>
            <a:off x="6057341" y="2255007"/>
            <a:ext cx="279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n-lt"/>
              </a:rPr>
              <a:t>c</a:t>
            </a:r>
            <a:r>
              <a:rPr lang="en-US" sz="2400" b="1" i="0" u="none" strike="noStrike" baseline="0" dirty="0">
                <a:latin typeface="+mn-lt"/>
              </a:rPr>
              <a:t>wo_#.csv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D351B-4615-510C-A5FF-60790C123D82}"/>
              </a:ext>
            </a:extLst>
          </p:cNvPr>
          <p:cNvSpPr txBox="1"/>
          <p:nvPr/>
        </p:nvSpPr>
        <p:spPr>
          <a:xfrm>
            <a:off x="8935134" y="2232592"/>
            <a:ext cx="2835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n-lt"/>
              </a:rPr>
              <a:t>d</a:t>
            </a:r>
            <a:r>
              <a:rPr lang="en-US" sz="2400" b="1" i="0" u="none" strike="noStrike" baseline="0" dirty="0">
                <a:latin typeface="+mn-lt"/>
              </a:rPr>
              <a:t>wo_#.csv</a:t>
            </a:r>
            <a:endParaRPr lang="en-US" sz="24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E9579-C824-948C-5311-E2F37212B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14" y="2708904"/>
            <a:ext cx="2825483" cy="347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FC898-979D-836F-A74E-3F906FECD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998" y="2708904"/>
            <a:ext cx="2798600" cy="3477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8036A9-2DFE-2679-ED22-26CFB770A4DA}"/>
              </a:ext>
            </a:extLst>
          </p:cNvPr>
          <p:cNvSpPr txBox="1"/>
          <p:nvPr/>
        </p:nvSpPr>
        <p:spPr>
          <a:xfrm>
            <a:off x="3229714" y="2247239"/>
            <a:ext cx="279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latin typeface="+mn-lt"/>
              </a:rPr>
              <a:t>two_#.csv</a:t>
            </a:r>
            <a:endParaRPr lang="en-US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180729-0ED1-D125-BA52-B9AC6B366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314" y="4017042"/>
            <a:ext cx="5744715" cy="2083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BAA48F-2B32-EA62-75CF-BAB8C1D4B750}"/>
              </a:ext>
            </a:extLst>
          </p:cNvPr>
          <p:cNvSpPr txBox="1"/>
          <p:nvPr/>
        </p:nvSpPr>
        <p:spPr>
          <a:xfrm>
            <a:off x="406400" y="1110661"/>
            <a:ext cx="1117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+mn-lt"/>
                <a:ea typeface="Georgia" panose="02040502050405020303" pitchFamily="18" charset="0"/>
                <a:cs typeface="Calibri" panose="020F0502020204030204" pitchFamily="34" charset="0"/>
              </a:rPr>
              <a:t>QWO/TWO/CWO/DWO withdrawal output files  include discharge/ temperature/ concentration/ derived concentration of selected segments or at hydraulic structure segments</a:t>
            </a:r>
            <a:endParaRPr lang="en-US" sz="24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customXml/itemProps3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429</TotalTime>
  <Words>669</Words>
  <Application>Microsoft Office PowerPoint</Application>
  <PresentationFormat>Widescreen</PresentationFormat>
  <Paragraphs>91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CE-QUAL-W2 Model Outputs Overview</vt:lpstr>
      <vt:lpstr>Outline</vt:lpstr>
      <vt:lpstr>TSR Plot – Time Series Output Plot</vt:lpstr>
      <vt:lpstr>TSR Plot – Time Series Output Plot</vt:lpstr>
      <vt:lpstr>SPR Plot – Spreadsheet Output</vt:lpstr>
      <vt:lpstr>Fluxes – Water Quality Kinetic Flux Output</vt:lpstr>
      <vt:lpstr>Kflux-wb: kflux_wb#.opt</vt:lpstr>
      <vt:lpstr>Waterbody Flux Output: flx_wb#.csv</vt:lpstr>
      <vt:lpstr>Withdrawal Output – WITH OUTPUT</vt:lpstr>
      <vt:lpstr>Water Level Output</vt:lpstr>
      <vt:lpstr>Flow Balance Output: flowbal.csv</vt:lpstr>
      <vt:lpstr>N and P Mass Balance Output: massbal.csv</vt:lpstr>
      <vt:lpstr>N and P Mass Balance Output: massbal.csv</vt:lpstr>
      <vt:lpstr>Contour Plot Output: CPL PLOT</vt:lpstr>
      <vt:lpstr>W2Post – XXX.w2l</vt:lpstr>
      <vt:lpstr>W2Post: Color Contour Plots</vt:lpstr>
      <vt:lpstr>W2Post: Time Series Plot</vt:lpstr>
      <vt:lpstr>W2Post: Animation</vt:lpstr>
      <vt:lpstr>W2Post: Bathymetry Data Viewer</vt:lpstr>
      <vt:lpstr>Restart and Snapshot Print</vt:lpstr>
      <vt:lpstr>Runtime Errors: w2.err</vt:lpstr>
      <vt:lpstr>Runtime Warnings: w2.wrn</vt:lpstr>
      <vt:lpstr>pre.opt: Meteorological Data Summary</vt:lpstr>
      <vt:lpstr>pre.opt: Summary Statistics</vt:lpstr>
      <vt:lpstr>pre.opt: Summary Statistics</vt:lpstr>
      <vt:lpstr>pre.opt: Summary Statistics</vt:lpstr>
      <vt:lpstr>pre.opt: Area-Volume-Elevation Table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Dr. Zhang</cp:lastModifiedBy>
  <cp:revision>158</cp:revision>
  <cp:lastPrinted>2018-03-14T15:02:38Z</cp:lastPrinted>
  <dcterms:created xsi:type="dcterms:W3CDTF">2022-08-04T21:02:01Z</dcterms:created>
  <dcterms:modified xsi:type="dcterms:W3CDTF">2022-08-11T00:14:41Z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